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6" r:id="rId12"/>
    <p:sldId id="325" r:id="rId13"/>
    <p:sldId id="327" r:id="rId14"/>
    <p:sldId id="328" r:id="rId15"/>
    <p:sldId id="339" r:id="rId16"/>
    <p:sldId id="329" r:id="rId17"/>
    <p:sldId id="332" r:id="rId18"/>
    <p:sldId id="330" r:id="rId19"/>
    <p:sldId id="331" r:id="rId20"/>
    <p:sldId id="342" r:id="rId21"/>
    <p:sldId id="345" r:id="rId22"/>
    <p:sldId id="333" r:id="rId23"/>
    <p:sldId id="341" r:id="rId24"/>
    <p:sldId id="344" r:id="rId25"/>
    <p:sldId id="340" r:id="rId26"/>
    <p:sldId id="336" r:id="rId27"/>
    <p:sldId id="338" r:id="rId2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A61"/>
    <a:srgbClr val="006633"/>
    <a:srgbClr val="0000FF"/>
    <a:srgbClr val="008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4" autoAdjust="0"/>
    <p:restoredTop sz="94660"/>
  </p:normalViewPr>
  <p:slideViewPr>
    <p:cSldViewPr>
      <p:cViewPr varScale="1">
        <p:scale>
          <a:sx n="108" d="100"/>
          <a:sy n="108" d="100"/>
        </p:scale>
        <p:origin x="198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26383-9964-4ED9-9154-2655ADF073B0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708FC-58FD-4E8C-A4A1-60071273A0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71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F61A4B-083F-F614-522C-7385DA1A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74398-8E11-4C61-B117-78CF40B9C0CE}" type="datetime1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2A64E2-08D7-2DE5-0F4C-1A644D17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34122C-8E07-617D-1F8A-984DC4AA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0CC8B-FEAC-4308-8520-40168E9F0C1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5705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BB86BB-D885-1CE1-EEFA-A15AEA59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82C9B-313B-48CB-9E53-13B0C771C31D}" type="datetime1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53391C-CFDF-ADF2-B491-2B696472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2ADB7F-1342-AC43-BA7D-F3D6ED6E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460FEC-3C7A-4191-A33E-66C6706CBF4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1498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F8E38C-CA84-D21B-4CCA-A04F1E7C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A4740-07B2-4667-B3F0-43B7715AC3A9}" type="datetime1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40D122-0955-891C-687E-78E4E687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C2F20A-E26E-1DD0-82DE-280A6079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DD8EB-CE50-43B7-95A2-7E699B025DB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059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B44EE0-33FF-97A9-BEA9-3E7BB7B0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3BB0D-EE00-458D-ACB1-5252682D694F}" type="datetime1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F1012A-1BFA-7406-C594-8F6AC0E5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4F78D3-7B68-0707-72AD-217123E7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398098-AE42-4D79-83E8-80E2920D7BE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560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664814-F62F-B8F4-3EC7-3F1C0253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782ED-8EE5-4633-A2E6-CA9BA456F2F7}" type="datetime1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C322CF-A5A9-F45F-5645-B9987FE2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8126F5-196A-7951-19E3-CA1935D4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CA1E4-03A7-46A2-A834-020BDBC42C7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587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CBAFB7C-959E-54D4-F228-3FCB4CE7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F928D-D86A-432A-BCB7-65C39E361CF2}" type="datetime1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4624CF2D-F807-B680-E7F4-3DFA4509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1B16120-3095-16FB-79AC-6B4B5010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526A6-764F-4340-B809-6DA63E921A8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9681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85FCFDA6-2BF6-DC35-3F21-FF412524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CBDA5-EAA0-448C-A728-98363909B110}" type="datetime1">
              <a:rPr lang="pt-BR" smtClean="0"/>
              <a:t>06/05/2022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4146385-1AA5-E20E-7B53-0EA3B4EF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B3CD8AF8-2D77-E52D-305A-EB52F15B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96F53-56C6-43E5-8685-D3371686F36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7571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0A75C3FC-5FEE-C359-1A0E-6B2A9EB9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5D1A4-E9C6-4A2F-BCFA-3D4E73077C1A}" type="datetime1">
              <a:rPr lang="pt-BR" smtClean="0"/>
              <a:t>06/05/2022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D22E3F7-452B-CCAB-EDBA-BFCBE086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CC7E977B-2521-1838-6433-323BB59E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F62F81-C458-42D8-9082-A6CCC30E328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411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A5B8EA85-CCD6-9F4D-6F29-932AF2FB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7129D-02D0-4ED4-BA3E-455D66C91372}" type="datetime1">
              <a:rPr lang="pt-BR" smtClean="0"/>
              <a:t>06/05/2022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3ECF7A92-4ECA-C92E-4DB4-776D2C3C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A8B705CC-CB2F-9A8A-6DF8-B85484A8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928D5D-85E6-479E-B975-C01CA46BFA1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6075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09105035-ADE3-516D-5E9E-00887869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7A942-F7A5-444B-93D4-A4E67B04649F}" type="datetime1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1F7D6407-9B55-1398-1375-B547F9F5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3AF9133-6591-E62B-59A9-D3AF9B55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CD9B2-F008-457B-BF0E-801FDB891DC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8690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04334C59-9346-3177-673B-E65E25E9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FCC06-92CA-4ABD-8875-42E432A8EC24}" type="datetime1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5CD6F16-DE59-7744-AB70-B7BCBDE1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F921E46-2C8E-F1B2-D856-9E7C9BF4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9B0E8A-147B-4692-91C1-5A1F01228C5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1397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9E932B7B-2B77-C75B-F55D-CD6FFE1D76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91457FAF-2F55-8AC5-92CF-B2F1B73E33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2BE3DE-8A58-BA59-8BE3-F46584B0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A25B4C1-253E-40F3-90CE-40C3F8FE83DE}" type="datetime1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6B9129-6DF0-7AD4-49E4-0FC85AFDD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103744-5D32-2B47-067C-49B600A19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634AFD2-2321-4B14-AEE7-11F569BBC180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BF9B73-F868-292E-E288-5C37132F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6" y="0"/>
            <a:ext cx="915484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3C115C0-D7BF-84DB-0514-6C63812732C8}"/>
              </a:ext>
            </a:extLst>
          </p:cNvPr>
          <p:cNvSpPr txBox="1"/>
          <p:nvPr/>
        </p:nvSpPr>
        <p:spPr>
          <a:xfrm>
            <a:off x="3923928" y="60932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6633"/>
                </a:solidFill>
                <a:latin typeface="Verdana Pro" panose="020B0604020202020204" pitchFamily="34" charset="0"/>
                <a:ea typeface="Verdana" panose="020B0604030504040204" pitchFamily="34" charset="0"/>
              </a:rPr>
              <a:t>Projeto de Graduação em Computação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599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Criptografia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4" y="1017410"/>
            <a:ext cx="8401904" cy="1690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criptografia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é o estudo e a prática de técnicas para a comunicação segura na presença de adversários.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Criptografia de chave pública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(década de 1970)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Chave pública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chave privada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1A382FE-8A8D-1F5E-53F0-068362FBA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77" y="3047498"/>
            <a:ext cx="4467046" cy="3168843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BF85D7-CC3A-42E9-DCFB-05639EE7B508}"/>
              </a:ext>
            </a:extLst>
          </p:cNvPr>
          <p:cNvSpPr txBox="1"/>
          <p:nvPr/>
        </p:nvSpPr>
        <p:spPr>
          <a:xfrm>
            <a:off x="6948264" y="5954731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44684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3808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Assinatura Digital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3" y="1017410"/>
            <a:ext cx="3649715" cy="364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Permite a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autenticação da identidade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do emissor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Criada a partir das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chaves privadas</a:t>
            </a:r>
            <a:endParaRPr lang="pt-B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Criptografar usando a chave privada do remetente, ao invés da chave pública do destinatário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Uso de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hash</a:t>
            </a:r>
            <a:endParaRPr lang="pt-B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BF85D7-CC3A-42E9-DCFB-05639EE7B508}"/>
              </a:ext>
            </a:extLst>
          </p:cNvPr>
          <p:cNvSpPr txBox="1"/>
          <p:nvPr/>
        </p:nvSpPr>
        <p:spPr>
          <a:xfrm>
            <a:off x="7322569" y="5229200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Autoria própria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39E87D88-887A-D3CA-EA9A-D4481EE5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503192"/>
            <a:ext cx="4968552" cy="3524602"/>
          </a:xfrm>
          <a:prstGeom prst="rect">
            <a:avLst/>
          </a:prstGeom>
          <a:ln>
            <a:noFill/>
          </a:ln>
          <a:effectLst>
            <a:outerShdw blurRad="889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81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3849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Certificado Digital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3721724" cy="4874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Provam a identidade do proprietário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Informações do proprietário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Chave pública do proprietário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Nome e assinatura do emissor (AC) etc.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Padrão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X.509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(1988)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Protocolo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SSL/TLS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e autenticação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BF85D7-CC3A-42E9-DCFB-05639EE7B508}"/>
              </a:ext>
            </a:extLst>
          </p:cNvPr>
          <p:cNvSpPr txBox="1"/>
          <p:nvPr/>
        </p:nvSpPr>
        <p:spPr>
          <a:xfrm>
            <a:off x="7057230" y="5241051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Autoria própria</a:t>
            </a:r>
          </a:p>
        </p:txBody>
      </p:sp>
      <p:pic>
        <p:nvPicPr>
          <p:cNvPr id="15" name="Imagem 14" descr="Interface gráfica do usuário, Diagrama, Texto, Aplicativo&#10;&#10;Descrição gerada automaticamente">
            <a:extLst>
              <a:ext uri="{FF2B5EF4-FFF2-40B4-BE49-F238E27FC236}">
                <a16:creationId xmlns:a16="http://schemas.microsoft.com/office/drawing/2014/main" id="{5C1A1569-7F4C-111C-FAAF-5C536D44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44756"/>
            <a:ext cx="4752528" cy="3368488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77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7944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Infraestrutura de Chave Pública (PKI)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8402244" cy="235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Conjunto de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hardware, software, políticas, procedimentos e processos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Gestão de chaves e certificados digitais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Autoridade</a:t>
            </a:r>
            <a:b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Certificadora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(AC)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ICP-Brasil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BF85D7-CC3A-42E9-DCFB-05639EE7B508}"/>
              </a:ext>
            </a:extLst>
          </p:cNvPr>
          <p:cNvSpPr txBox="1"/>
          <p:nvPr/>
        </p:nvSpPr>
        <p:spPr>
          <a:xfrm>
            <a:off x="1224582" y="6047710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Autoria própria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A896DAB-ADC8-AD20-05DE-6CAAC588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04864"/>
            <a:ext cx="5760640" cy="4082784"/>
          </a:xfrm>
          <a:prstGeom prst="rect">
            <a:avLst/>
          </a:prstGeom>
          <a:ln>
            <a:noFill/>
          </a:ln>
          <a:effectLst>
            <a:outerShdw blurRad="762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76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Identidade Civil Digital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415377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Estônia – eID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(2002)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Criptografia de chave pública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Chaves e Certificados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Assinaturas digitais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Sucesso e casos de uso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Outros países que usam: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Bélgica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Cazaquistão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Holanda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Itália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Espanha etc.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BF85D7-CC3A-42E9-DCFB-05639EE7B508}"/>
              </a:ext>
            </a:extLst>
          </p:cNvPr>
          <p:cNvSpPr txBox="1"/>
          <p:nvPr/>
        </p:nvSpPr>
        <p:spPr>
          <a:xfrm>
            <a:off x="6578057" y="3407299"/>
            <a:ext cx="1867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Governo da Estônia</a:t>
            </a:r>
          </a:p>
        </p:txBody>
      </p:sp>
      <p:pic>
        <p:nvPicPr>
          <p:cNvPr id="7" name="Imagem 6" descr="Estonian identity card - Wikipedia">
            <a:extLst>
              <a:ext uri="{FF2B5EF4-FFF2-40B4-BE49-F238E27FC236}">
                <a16:creationId xmlns:a16="http://schemas.microsoft.com/office/drawing/2014/main" id="{BE0FBF59-EBDC-0A55-9BFF-53CC21474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98623"/>
            <a:ext cx="3585845" cy="224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06" name="Picture 2" descr="Belgian identity card - Wikipedia">
            <a:extLst>
              <a:ext uri="{FF2B5EF4-FFF2-40B4-BE49-F238E27FC236}">
                <a16:creationId xmlns:a16="http://schemas.microsoft.com/office/drawing/2014/main" id="{E7CF8CEF-023A-59AB-6A27-535BE9BC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96" y="3861048"/>
            <a:ext cx="3547121" cy="22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423FA5E-B92B-B2FD-4D29-DE14D94E4D4C}"/>
              </a:ext>
            </a:extLst>
          </p:cNvPr>
          <p:cNvSpPr txBox="1"/>
          <p:nvPr/>
        </p:nvSpPr>
        <p:spPr>
          <a:xfrm>
            <a:off x="6495879" y="6103868"/>
            <a:ext cx="1861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Governo da Bélgica</a:t>
            </a:r>
          </a:p>
        </p:txBody>
      </p:sp>
    </p:spTree>
    <p:extLst>
      <p:ext uri="{BB962C8B-B14F-4D97-AF65-F5344CB8AC3E}">
        <p14:creationId xmlns:p14="http://schemas.microsoft.com/office/powerpoint/2010/main" val="61876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3674960" y="3136612"/>
            <a:ext cx="1794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68979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Solução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8474252" cy="468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Cartão inteligente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Duas </a:t>
            </a: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chaves privadas 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e respectivos </a:t>
            </a: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certificados digitais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Chave simétrica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Informações pessoais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(física e digitalmente)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pt-B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Com isso, é possível: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Identificar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autenticar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o usuário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Assinar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criptografar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documentos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pt-B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Limitações</a:t>
            </a:r>
          </a:p>
        </p:txBody>
      </p:sp>
    </p:spTree>
    <p:extLst>
      <p:ext uri="{BB962C8B-B14F-4D97-AF65-F5344CB8AC3E}">
        <p14:creationId xmlns:p14="http://schemas.microsoft.com/office/powerpoint/2010/main" val="308931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5769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Funcionalidades e métodos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8402244" cy="467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Identificação: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informações pessoais digitalmente armazenadas</a:t>
            </a:r>
          </a:p>
          <a:p>
            <a:pPr marL="285750" indent="-285750">
              <a:lnSpc>
                <a:spcPct val="2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Chaves: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criadas a partir da curva NIST P-384</a:t>
            </a:r>
          </a:p>
          <a:p>
            <a:pPr marL="285750" indent="-285750">
              <a:lnSpc>
                <a:spcPct val="2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Certificado digital: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padrão X.509, salvo no formato PEM</a:t>
            </a:r>
          </a:p>
          <a:p>
            <a:pPr marL="285750" indent="-285750">
              <a:lnSpc>
                <a:spcPct val="2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Criptografar/descriptografar: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método híbrido que usa o ECDH para troca de chaves e a cifra AES-256 GCM para criptografia.</a:t>
            </a:r>
          </a:p>
          <a:p>
            <a:pPr marL="285750" indent="-285750">
              <a:lnSpc>
                <a:spcPct val="2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Assinatura digital: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criada com o algoritmo ECDSA.</a:t>
            </a:r>
          </a:p>
          <a:p>
            <a:pPr marL="285750" indent="-285750">
              <a:lnSpc>
                <a:spcPct val="2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Autenticação: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verificação da assinatura.</a:t>
            </a:r>
          </a:p>
        </p:txBody>
      </p:sp>
    </p:spTree>
    <p:extLst>
      <p:ext uri="{BB962C8B-B14F-4D97-AF65-F5344CB8AC3E}">
        <p14:creationId xmlns:p14="http://schemas.microsoft.com/office/powerpoint/2010/main" val="47465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770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Ferramentas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3721724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Biblioteca </a:t>
            </a:r>
            <a:r>
              <a:rPr lang="pt-BR" sz="1600" b="1" dirty="0">
                <a:solidFill>
                  <a:srgbClr val="EB5757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cryptography</a:t>
            </a:r>
            <a:endParaRPr lang="pt-BR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OpenSSL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IDLE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(Integrated Development and Learning Environment)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19AD9A5-44AD-54E5-DDF0-2A3A4123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170" y="3299424"/>
            <a:ext cx="1551806" cy="1551806"/>
          </a:xfrm>
          <a:prstGeom prst="rect">
            <a:avLst/>
          </a:prstGeom>
        </p:spPr>
      </p:pic>
      <p:pic>
        <p:nvPicPr>
          <p:cNvPr id="49154" name="Picture 2">
            <a:extLst>
              <a:ext uri="{FF2B5EF4-FFF2-40B4-BE49-F238E27FC236}">
                <a16:creationId xmlns:a16="http://schemas.microsoft.com/office/drawing/2014/main" id="{C991594C-C031-1562-69E4-124FA4F9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0" y="5258629"/>
            <a:ext cx="3580206" cy="97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A678CB-2ABF-77DE-C840-B3CD8681F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539" y="960256"/>
            <a:ext cx="4486941" cy="47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4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4237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Emissão da carteira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3876236" cy="509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Programa executado por uma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instituição pública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Cadeia de confiança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Entrada das informações pessoais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Definição do PIN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Geração das chaves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Criação do certificado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Formato PEM (Privacy Enhanced Mail)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Limitações e simulação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5A2A7B06-6740-9F2C-E062-D332AA83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48" y="1196752"/>
            <a:ext cx="4730750" cy="3295015"/>
          </a:xfrm>
          <a:prstGeom prst="rect">
            <a:avLst/>
          </a:prstGeom>
        </p:spPr>
      </p:pic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7DA88E1F-63A5-0281-DABD-275F7609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66" y="5189760"/>
            <a:ext cx="481076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4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494598" y="191012"/>
            <a:ext cx="815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Projeto de Graduação em Computação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E32A83-E526-29D1-308C-47D75241F826}"/>
              </a:ext>
            </a:extLst>
          </p:cNvPr>
          <p:cNvSpPr txBox="1"/>
          <p:nvPr/>
        </p:nvSpPr>
        <p:spPr>
          <a:xfrm>
            <a:off x="1991986" y="4149080"/>
            <a:ext cx="516002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Identificação Civil Digital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Autor: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Kauan Manzato do Nascimento</a:t>
            </a:r>
            <a:b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Orientador: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Prof. Dr. Carlos Alberto Kamienski</a:t>
            </a:r>
            <a:b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Maio de 2022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C8BE18C-114C-C3FC-C6D1-13C5477E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410" y="1242204"/>
            <a:ext cx="2351176" cy="23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3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AB95D0F-2720-ADBC-4CC4-34B9E7EEE3CF}"/>
              </a:ext>
            </a:extLst>
          </p:cNvPr>
          <p:cNvSpPr txBox="1"/>
          <p:nvPr/>
        </p:nvSpPr>
        <p:spPr>
          <a:xfrm>
            <a:off x="251520" y="215930"/>
            <a:ext cx="563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Demonstração da Emissão</a:t>
            </a:r>
          </a:p>
        </p:txBody>
      </p:sp>
      <p:pic>
        <p:nvPicPr>
          <p:cNvPr id="2" name="Emissão da Carteira">
            <a:hlinkClick r:id="" action="ppaction://media"/>
            <a:extLst>
              <a:ext uri="{FF2B5EF4-FFF2-40B4-BE49-F238E27FC236}">
                <a16:creationId xmlns:a16="http://schemas.microsoft.com/office/drawing/2014/main" id="{829245FA-8396-6EFD-3A6C-3E13F3B72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507" y="1196752"/>
            <a:ext cx="8866985" cy="4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470541" y="2644170"/>
            <a:ext cx="42029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Aplicação em</a:t>
            </a:r>
            <a:b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sz="3200" dirty="0">
              <a:solidFill>
                <a:srgbClr val="0066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3200" b="1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Eleições Digitais</a:t>
            </a:r>
          </a:p>
        </p:txBody>
      </p:sp>
    </p:spTree>
    <p:extLst>
      <p:ext uri="{BB962C8B-B14F-4D97-AF65-F5344CB8AC3E}">
        <p14:creationId xmlns:p14="http://schemas.microsoft.com/office/powerpoint/2010/main" val="365588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3764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Eleições no Brasil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4297788" cy="366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Tribunal Superior Eleitoral (TSE)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Eleições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Registro de Candidatos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Cadastro de eleitores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Logística e preparação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Votação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Prestação de contas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Contagem e divulgação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Diplomação</a:t>
            </a:r>
          </a:p>
        </p:txBody>
      </p:sp>
      <p:pic>
        <p:nvPicPr>
          <p:cNvPr id="50178" name="Picture 2" descr="Urna eletrônica 25 anos: em maio, TSE homenageou o principal símbolo das  eleições brasileiras — Tribunal Superior Eleitoral">
            <a:extLst>
              <a:ext uri="{FF2B5EF4-FFF2-40B4-BE49-F238E27FC236}">
                <a16:creationId xmlns:a16="http://schemas.microsoft.com/office/drawing/2014/main" id="{4A3FBE1B-1A2C-6B30-511E-F36C3CE7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789040"/>
            <a:ext cx="5059762" cy="2448272"/>
          </a:xfrm>
          <a:prstGeom prst="rect">
            <a:avLst/>
          </a:prstGeom>
          <a:ln>
            <a:noFill/>
          </a:ln>
          <a:effectLst>
            <a:outerShdw blurRad="762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1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6A45FA8-95ED-305F-9DB6-79434DCC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9" y="14601"/>
            <a:ext cx="914972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Eleições Digitais</a:t>
            </a:r>
          </a:p>
        </p:txBody>
      </p:sp>
    </p:spTree>
    <p:extLst>
      <p:ext uri="{BB962C8B-B14F-4D97-AF65-F5344CB8AC3E}">
        <p14:creationId xmlns:p14="http://schemas.microsoft.com/office/powerpoint/2010/main" val="111342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AB95D0F-2720-ADBC-4CC4-34B9E7EEE3CF}"/>
              </a:ext>
            </a:extLst>
          </p:cNvPr>
          <p:cNvSpPr txBox="1"/>
          <p:nvPr/>
        </p:nvSpPr>
        <p:spPr>
          <a:xfrm>
            <a:off x="251520" y="215930"/>
            <a:ext cx="7480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Demonstração das Eleições Digitais</a:t>
            </a:r>
          </a:p>
        </p:txBody>
      </p:sp>
      <p:pic>
        <p:nvPicPr>
          <p:cNvPr id="2" name="Eleições Digitais">
            <a:hlinkClick r:id="" action="ppaction://media"/>
            <a:extLst>
              <a:ext uri="{FF2B5EF4-FFF2-40B4-BE49-F238E27FC236}">
                <a16:creationId xmlns:a16="http://schemas.microsoft.com/office/drawing/2014/main" id="{63EDE59D-CB9F-1283-2264-DF9B0265A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09" y="1196752"/>
            <a:ext cx="883298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3435311" y="3136612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4603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2" y="1017410"/>
            <a:ext cx="5233892" cy="475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Conclusão: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Inúmeras aplicações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Fácil implementação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Segura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Transparente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Verificável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pt-B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pt-BR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Trabalhos futuros: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Pontos negativos da solução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Custos da implementação física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Outras formas de autenticação (TLS, por exemplo)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Emissão de uma carteira real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Aplicação em outro cenário</a:t>
            </a:r>
          </a:p>
        </p:txBody>
      </p:sp>
      <p:pic>
        <p:nvPicPr>
          <p:cNvPr id="51202" name="Picture 2" descr="eID smart card operating systems and applications | IDEMIA">
            <a:extLst>
              <a:ext uri="{FF2B5EF4-FFF2-40B4-BE49-F238E27FC236}">
                <a16:creationId xmlns:a16="http://schemas.microsoft.com/office/drawing/2014/main" id="{809E60C6-33C4-720A-9E21-586DAC6D5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82813"/>
            <a:ext cx="3420978" cy="3420978"/>
          </a:xfrm>
          <a:prstGeom prst="rect">
            <a:avLst/>
          </a:prstGeom>
          <a:ln>
            <a:noFill/>
          </a:ln>
          <a:effectLst>
            <a:outerShdw blurRad="762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00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1868600" y="3284984"/>
            <a:ext cx="5406800" cy="299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400" b="1" dirty="0">
                <a:solidFill>
                  <a:srgbClr val="157A6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Obrigado!</a:t>
            </a:r>
          </a:p>
          <a:p>
            <a:pPr algn="ctr">
              <a:lnSpc>
                <a:spcPct val="150000"/>
              </a:lnSpc>
            </a:pPr>
            <a:endParaRPr lang="pt-BR" sz="1400" dirty="0">
              <a:solidFill>
                <a:srgbClr val="0066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50000"/>
              </a:lnSpc>
            </a:pPr>
            <a:endParaRPr lang="pt-BR" sz="1400" dirty="0">
              <a:solidFill>
                <a:srgbClr val="0066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Disponível em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github.com/kauanmn/PGC</a:t>
            </a:r>
          </a:p>
          <a:p>
            <a:pPr algn="ctr">
              <a:lnSpc>
                <a:spcPct val="150000"/>
              </a:lnSpc>
            </a:pPr>
            <a:b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Contato: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kauan.m@aluno.ufabc.edu.br</a:t>
            </a:r>
            <a:endParaRPr lang="pt-BR" b="1" dirty="0">
              <a:solidFill>
                <a:srgbClr val="0066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D2F4993-F1B4-8E1D-AFC9-BDCCF9E2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412" y="404664"/>
            <a:ext cx="2351176" cy="2311326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6A1FB0B5-FDAA-D3D0-4AA0-577ACE425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86" y="4653136"/>
            <a:ext cx="1012906" cy="10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5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427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51520" y="1052736"/>
            <a:ext cx="8087663" cy="342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Problema da identificação no Brasil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, suas causas e consequências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Revisão da literatura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Solução proposta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, baseada em criptografia e adequada à realidade brasileira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Aplicação da solução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em um cenário hipotético de eleições digitais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Objetivo do PGC</a:t>
            </a: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como extensão da formação do aluno</a:t>
            </a:r>
          </a:p>
        </p:txBody>
      </p:sp>
    </p:spTree>
    <p:extLst>
      <p:ext uri="{BB962C8B-B14F-4D97-AF65-F5344CB8AC3E}">
        <p14:creationId xmlns:p14="http://schemas.microsoft.com/office/powerpoint/2010/main" val="168992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Contextualização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51520" y="1211342"/>
            <a:ext cx="3385863" cy="325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Pandemia do Covid-19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Auxílio emergencial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Caixa Tem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Fraudes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A4AAFE2-D96C-1139-E371-367E46DA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96952"/>
            <a:ext cx="4812722" cy="2879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9465185-C5C1-7B8C-F32C-A44CBE4C63FD}"/>
              </a:ext>
            </a:extLst>
          </p:cNvPr>
          <p:cNvSpPr txBox="1"/>
          <p:nvPr/>
        </p:nvSpPr>
        <p:spPr>
          <a:xfrm>
            <a:off x="7589636" y="5949280"/>
            <a:ext cx="107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Fonte: gov.br</a:t>
            </a:r>
          </a:p>
        </p:txBody>
      </p:sp>
    </p:spTree>
    <p:extLst>
      <p:ext uri="{BB962C8B-B14F-4D97-AF65-F5344CB8AC3E}">
        <p14:creationId xmlns:p14="http://schemas.microsoft.com/office/powerpoint/2010/main" val="273332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3" y="1017410"/>
            <a:ext cx="5216493" cy="4628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Cadastro de Pessoa Física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(1965)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Registro Geral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(RG)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Alternativas propostas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Problemas da identificação civil no Brasil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Falta de centralização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Problemas de projeto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Soluções improvisadas e temporárias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Sistema complexo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Burocracia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Fraudes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465185-C5C1-7B8C-F32C-A44CBE4C63FD}"/>
              </a:ext>
            </a:extLst>
          </p:cNvPr>
          <p:cNvSpPr txBox="1"/>
          <p:nvPr/>
        </p:nvSpPr>
        <p:spPr>
          <a:xfrm>
            <a:off x="4998423" y="6122413"/>
            <a:ext cx="107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gov.br</a:t>
            </a:r>
          </a:p>
        </p:txBody>
      </p:sp>
      <p:pic>
        <p:nvPicPr>
          <p:cNvPr id="44034" name="Picture 2" descr="Governo Federal cria carteira de identidade nacional com número único">
            <a:extLst>
              <a:ext uri="{FF2B5EF4-FFF2-40B4-BE49-F238E27FC236}">
                <a16:creationId xmlns:a16="http://schemas.microsoft.com/office/drawing/2014/main" id="{30CB92F9-72B0-9FB4-E36C-12E4A2F1D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23" y="3717032"/>
            <a:ext cx="3655340" cy="2313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30/10/19 - Cartório eleitoral faz alerta para prazo da biometria -  Prefeitura de Pindamonhangaba">
            <a:extLst>
              <a:ext uri="{FF2B5EF4-FFF2-40B4-BE49-F238E27FC236}">
                <a16:creationId xmlns:a16="http://schemas.microsoft.com/office/drawing/2014/main" id="{4EA795C9-0F9C-9B90-2120-24364B5D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85" y="1406691"/>
            <a:ext cx="2939578" cy="1709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411034B-0ABF-716B-0382-683E363C05DB}"/>
              </a:ext>
            </a:extLst>
          </p:cNvPr>
          <p:cNvSpPr txBox="1"/>
          <p:nvPr/>
        </p:nvSpPr>
        <p:spPr>
          <a:xfrm>
            <a:off x="7369629" y="3162119"/>
            <a:ext cx="12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Fonte: sp.gov.br</a:t>
            </a:r>
          </a:p>
        </p:txBody>
      </p:sp>
    </p:spTree>
    <p:extLst>
      <p:ext uri="{BB962C8B-B14F-4D97-AF65-F5344CB8AC3E}">
        <p14:creationId xmlns:p14="http://schemas.microsoft.com/office/powerpoint/2010/main" val="375697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127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3" y="1017410"/>
            <a:ext cx="8690275" cy="492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Com base nos problemas identificados, os objetivos deste trabalho são: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Emissão de carteiras de identidade digitais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que permitam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Identificação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Autenticação</a:t>
            </a:r>
            <a:endParaRPr lang="pt-BR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Demonstrar os mecanismos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de autenticação e identificação em um cenário de eleições digitais.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Construção de</a:t>
            </a: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 uma aplicação para o eleitor e outra para o TSE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Verdana" panose="020B0604030504040204" pitchFamily="34" charset="0"/>
                <a:ea typeface="Verdana" panose="020B0604030504040204" pitchFamily="34" charset="0"/>
              </a:rPr>
              <a:t>Garantir</a:t>
            </a: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Confidencialidade e integridade do voto</a:t>
            </a: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latin typeface="Verdana" panose="020B0604030504040204" pitchFamily="34" charset="0"/>
                <a:ea typeface="Verdana" panose="020B0604030504040204" pitchFamily="34" charset="0"/>
              </a:rPr>
              <a:t>Identificação e autenticação do eleitor</a:t>
            </a:r>
          </a:p>
        </p:txBody>
      </p:sp>
    </p:spTree>
    <p:extLst>
      <p:ext uri="{BB962C8B-B14F-4D97-AF65-F5344CB8AC3E}">
        <p14:creationId xmlns:p14="http://schemas.microsoft.com/office/powerpoint/2010/main" val="222667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355880" y="3136612"/>
            <a:ext cx="443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 Bibliográfica</a:t>
            </a:r>
          </a:p>
        </p:txBody>
      </p:sp>
    </p:spTree>
    <p:extLst>
      <p:ext uri="{BB962C8B-B14F-4D97-AF65-F5344CB8AC3E}">
        <p14:creationId xmlns:p14="http://schemas.microsoft.com/office/powerpoint/2010/main" val="179336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Identificação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4" y="1017410"/>
            <a:ext cx="516190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identificação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é um processo que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Garante a unicidade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Permite relacionar algo e suas características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Permite prestação de contas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Estabelece confiança</a:t>
            </a:r>
          </a:p>
          <a:p>
            <a:pPr>
              <a:spcBef>
                <a:spcPts val="1200"/>
              </a:spcBef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Bef>
                <a:spcPts val="1200"/>
              </a:spcBef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Identificação Civil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Passaportes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Carteiras de Motorista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Etc.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E4442B55-990B-ED31-E03E-EEBE271F9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48" y="3534956"/>
            <a:ext cx="1800200" cy="2600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Jewish Passport Cover">
            <a:extLst>
              <a:ext uri="{FF2B5EF4-FFF2-40B4-BE49-F238E27FC236}">
                <a16:creationId xmlns:a16="http://schemas.microsoft.com/office/drawing/2014/main" id="{A6A7EE21-693E-3040-0A52-33562EE29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2216" r="2954" b="3876"/>
          <a:stretch/>
        </p:blipFill>
        <p:spPr bwMode="auto">
          <a:xfrm>
            <a:off x="5620824" y="1017410"/>
            <a:ext cx="3148260" cy="2329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C75807E-9D8D-E085-69A8-6C549EE8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440" t="23562" r="9020" b="23635"/>
          <a:stretch/>
        </p:blipFill>
        <p:spPr>
          <a:xfrm>
            <a:off x="5973378" y="4355906"/>
            <a:ext cx="2795706" cy="1810425"/>
          </a:xfrm>
          <a:prstGeom prst="rect">
            <a:avLst/>
          </a:prstGeom>
          <a:effectLst>
            <a:outerShdw blurRad="190500" sx="105000" sy="105000" algn="ctr" rotWithShape="0">
              <a:prstClr val="black">
                <a:alpha val="30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90D82C-C455-A72A-8FE6-6C6300A8F7ED}"/>
              </a:ext>
            </a:extLst>
          </p:cNvPr>
          <p:cNvSpPr txBox="1"/>
          <p:nvPr/>
        </p:nvSpPr>
        <p:spPr>
          <a:xfrm>
            <a:off x="3213359" y="6166331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Wikipedia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8B979A-9892-4B35-A25B-1BB38FB67293}"/>
              </a:ext>
            </a:extLst>
          </p:cNvPr>
          <p:cNvSpPr txBox="1"/>
          <p:nvPr/>
        </p:nvSpPr>
        <p:spPr>
          <a:xfrm>
            <a:off x="6813099" y="6166331"/>
            <a:ext cx="1955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Wikimedia Commons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B25DCD-E545-68F8-DD42-D960D77C5547}"/>
              </a:ext>
            </a:extLst>
          </p:cNvPr>
          <p:cNvSpPr txBox="1"/>
          <p:nvPr/>
        </p:nvSpPr>
        <p:spPr>
          <a:xfrm>
            <a:off x="5436120" y="3429000"/>
            <a:ext cx="3332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United States </a:t>
            </a:r>
            <a:r>
              <a:rPr lang="pt-BR" sz="1100" dirty="0" err="1"/>
              <a:t>Holocaust</a:t>
            </a:r>
            <a:r>
              <a:rPr lang="pt-BR" sz="1100" dirty="0"/>
              <a:t> Memorial </a:t>
            </a:r>
            <a:r>
              <a:rPr lang="pt-BR" sz="1100" dirty="0" err="1"/>
              <a:t>Museum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429191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3F0215F-879A-9814-2B7A-85BFB7C40429}"/>
              </a:ext>
            </a:extLst>
          </p:cNvPr>
          <p:cNvSpPr txBox="1"/>
          <p:nvPr/>
        </p:nvSpPr>
        <p:spPr>
          <a:xfrm>
            <a:off x="251520" y="215930"/>
            <a:ext cx="4280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66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Identificação Digital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A588-57A3-4ADB-646A-639C33ED9BFB}"/>
              </a:ext>
            </a:extLst>
          </p:cNvPr>
          <p:cNvSpPr txBox="1"/>
          <p:nvPr/>
        </p:nvSpPr>
        <p:spPr>
          <a:xfrm>
            <a:off x="274214" y="1017410"/>
            <a:ext cx="5593930" cy="2135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Importância da </a:t>
            </a: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identificação no meio digital</a:t>
            </a:r>
          </a:p>
          <a:p>
            <a:pPr marL="285750" indent="-285750">
              <a:lnSpc>
                <a:spcPct val="2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i="1" dirty="0">
                <a:latin typeface="Verdana" panose="020B0604030504040204" pitchFamily="34" charset="0"/>
                <a:ea typeface="Verdana" panose="020B0604030504040204" pitchFamily="34" charset="0"/>
              </a:rPr>
              <a:t>Access-Control List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(1965)</a:t>
            </a:r>
          </a:p>
          <a:p>
            <a:pPr marL="285750" indent="-285750">
              <a:lnSpc>
                <a:spcPct val="2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latin typeface="Verdana" panose="020B0604030504040204" pitchFamily="34" charset="0"/>
                <a:ea typeface="Verdana" panose="020B0604030504040204" pitchFamily="34" charset="0"/>
              </a:rPr>
              <a:t>TCP/IP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 (1980)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B25DCD-E545-68F8-DD42-D960D77C5547}"/>
              </a:ext>
            </a:extLst>
          </p:cNvPr>
          <p:cNvSpPr txBox="1"/>
          <p:nvPr/>
        </p:nvSpPr>
        <p:spPr>
          <a:xfrm>
            <a:off x="6579373" y="6021288"/>
            <a:ext cx="1955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/>
              <a:t>Fonte: Wikimedia Commons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3EF32EE1-830C-CB42-BDEA-196E6CEC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44118"/>
            <a:ext cx="4827454" cy="28964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286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4093</TotalTime>
  <Words>725</Words>
  <Application>Microsoft Office PowerPoint</Application>
  <PresentationFormat>Apresentação na tela (4:3)</PresentationFormat>
  <Paragraphs>171</Paragraphs>
  <Slides>27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Verdana</vt:lpstr>
      <vt:lpstr>Verdana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sandra.santos</dc:creator>
  <cp:lastModifiedBy>Kauan Manzato do Nascimento</cp:lastModifiedBy>
  <cp:revision>229</cp:revision>
  <dcterms:created xsi:type="dcterms:W3CDTF">2010-09-15T13:51:12Z</dcterms:created>
  <dcterms:modified xsi:type="dcterms:W3CDTF">2022-05-06T14:54:19Z</dcterms:modified>
</cp:coreProperties>
</file>